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g"/><Relationship Id="rId3" Type="http://schemas.openxmlformats.org/officeDocument/2006/relationships/image" Target="../media/image20.jpg"/><Relationship Id="rId4" Type="http://schemas.openxmlformats.org/officeDocument/2006/relationships/image" Target="../media/image21.jpg"/><Relationship Id="rId5" Type="http://schemas.openxmlformats.org/officeDocument/2006/relationships/image" Target="../media/image22.jpg"/><Relationship Id="rId6" Type="http://schemas.openxmlformats.org/officeDocument/2006/relationships/image" Target="../media/image23.jpg"/><Relationship Id="rId7" Type="http://schemas.openxmlformats.org/officeDocument/2006/relationships/image" Target="../media/image24.jp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jp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jp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jpg"/><Relationship Id="rId3" Type="http://schemas.openxmlformats.org/officeDocument/2006/relationships/image" Target="../media/image28.jpg"/><Relationship Id="rId4" Type="http://schemas.openxmlformats.org/officeDocument/2006/relationships/image" Target="../media/image29.jpg"/><Relationship Id="rId5" Type="http://schemas.openxmlformats.org/officeDocument/2006/relationships/image" Target="../media/image30.jpg"/><Relationship Id="rId6" Type="http://schemas.openxmlformats.org/officeDocument/2006/relationships/image" Target="../media/image31.jpg"/><Relationship Id="rId7" Type="http://schemas.openxmlformats.org/officeDocument/2006/relationships/image" Target="../media/image32.jp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jp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jp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jpg"/><Relationship Id="rId3" Type="http://schemas.openxmlformats.org/officeDocument/2006/relationships/image" Target="../media/image11.jpg"/><Relationship Id="rId4" Type="http://schemas.openxmlformats.org/officeDocument/2006/relationships/image" Target="../media/image36.jpg"/><Relationship Id="rId5" Type="http://schemas.openxmlformats.org/officeDocument/2006/relationships/image" Target="../media/image37.jpg"/><Relationship Id="rId6" Type="http://schemas.openxmlformats.org/officeDocument/2006/relationships/image" Target="../media/image38.jpg"/><Relationship Id="rId7" Type="http://schemas.openxmlformats.org/officeDocument/2006/relationships/image" Target="../media/image39.jp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Relationship Id="rId3" Type="http://schemas.openxmlformats.org/officeDocument/2006/relationships/image" Target="../media/image4.jpg"/><Relationship Id="rId4" Type="http://schemas.openxmlformats.org/officeDocument/2006/relationships/image" Target="../media/image5.jpg"/><Relationship Id="rId5" Type="http://schemas.openxmlformats.org/officeDocument/2006/relationships/image" Target="../media/image6.jpg"/><Relationship Id="rId6" Type="http://schemas.openxmlformats.org/officeDocument/2006/relationships/image" Target="../media/image7.jpg"/><Relationship Id="rId7" Type="http://schemas.openxmlformats.org/officeDocument/2006/relationships/image" Target="../media/image8.jp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Relationship Id="rId3" Type="http://schemas.openxmlformats.org/officeDocument/2006/relationships/image" Target="../media/image12.jpg"/><Relationship Id="rId4" Type="http://schemas.openxmlformats.org/officeDocument/2006/relationships/image" Target="../media/image13.jpg"/><Relationship Id="rId5" Type="http://schemas.openxmlformats.org/officeDocument/2006/relationships/image" Target="../media/image14.jpg"/><Relationship Id="rId6" Type="http://schemas.openxmlformats.org/officeDocument/2006/relationships/image" Target="../media/image15.jpg"/><Relationship Id="rId7" Type="http://schemas.openxmlformats.org/officeDocument/2006/relationships/image" Target="../media/image16.jp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Analyse mensuelle par Pays</a:t>
            </a:r>
          </a:p>
          <a:p>
            <a:r>
              <a:t>                Royaume-Uni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En quelques mots...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457200" y="2286000"/>
          <a:ext cx="5486400" cy="320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1600"/>
                <a:gridCol w="1371600"/>
                <a:gridCol w="1371600"/>
                <a:gridCol w="1371600"/>
              </a:tblGrid>
              <a:tr h="533400">
                <a:tc>
                  <a:txBody>
                    <a:bodyPr/>
                    <a:lstStyle/>
                    <a:p>
                      <a:pPr algn="ct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Top Volume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Top Progression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Top Potentiel</a:t>
                      </a:r>
                    </a:p>
                  </a:txBody>
                  <a:tcPr/>
                </a:tc>
              </a:tr>
              <a:tr h="533400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Campagne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Provence (FR),Normandie (FR),Val de Loire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Bourgogne (FR),Baie de Somme (FR),Auvergne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Auvergne (FR),Baie de Somme (FR),Bourgogne (FR)</a:t>
                      </a:r>
                    </a:p>
                  </a:txBody>
                  <a:tcPr/>
                </a:tc>
              </a:tr>
              <a:tr h="533400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Littoral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Nice (FR),Saint Malo (FR),Cannes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Le Touquet (BE),Le Barcarès (FR),Arcachon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Fréjus (FR),Le Barcarès (FR),Argelès sur Mer (FR)</a:t>
                      </a:r>
                    </a:p>
                  </a:txBody>
                  <a:tcPr/>
                </a:tc>
              </a:tr>
              <a:tr h="533400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Montagne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Chamonix (FR),Alpe d Huez (FR),Morzine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Méribel (FR),Samoëns (FR),Les Deux Alpes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Valloire (FR),Les Ménuires (FR),Courchevel (FR)</a:t>
                      </a:r>
                    </a:p>
                  </a:txBody>
                  <a:tcPr/>
                </a:tc>
              </a:tr>
              <a:tr h="533400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OutreMer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Tahiti (PF),Réunion (RE),Guadeloupe (GP)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Martinique (LC),Guyane (GF),St Barthélémy (BL)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Guyane (GF),Martinique (LC),Mayotte (YT)</a:t>
                      </a:r>
                    </a:p>
                  </a:txBody>
                  <a:tcPr/>
                </a:tc>
              </a:tr>
              <a:tr h="533400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Urbain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Paris (FR),Nice (FR),Bordeaux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Montpellier (FR),Toulouse (FR),Bordeaux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Montpellier (FR),Paris (FR),Toulouse (FR)</a:t>
                      </a: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Montagne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Evolution mensuelle Royaume-Uni Chamonix (FR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0" y="1188720"/>
            <a:ext cx="2743200" cy="1858539"/>
          </a:xfrm>
          <a:prstGeom prst="rect">
            <a:avLst/>
          </a:prstGeom>
        </p:spPr>
      </p:pic>
      <p:pic>
        <p:nvPicPr>
          <p:cNvPr id="6" name="Picture 5" descr="Evolution mensuelle Royaume-Uni Alpe d Huez (FR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0" y="1188720"/>
            <a:ext cx="2743200" cy="1878413"/>
          </a:xfrm>
          <a:prstGeom prst="rect">
            <a:avLst/>
          </a:prstGeom>
        </p:spPr>
      </p:pic>
      <p:pic>
        <p:nvPicPr>
          <p:cNvPr id="7" name="Picture 6" descr="Evolution mensuelle Royaume-Uni Morzine (FR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" y="3017520"/>
            <a:ext cx="2743200" cy="1858539"/>
          </a:xfrm>
          <a:prstGeom prst="rect">
            <a:avLst/>
          </a:prstGeom>
        </p:spPr>
      </p:pic>
      <p:pic>
        <p:nvPicPr>
          <p:cNvPr id="8" name="Picture 7" descr="Evolution mensuelle Royaume-Uni Tignes (FR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440" y="3017520"/>
            <a:ext cx="2743200" cy="1878413"/>
          </a:xfrm>
          <a:prstGeom prst="rect">
            <a:avLst/>
          </a:prstGeom>
        </p:spPr>
      </p:pic>
      <p:pic>
        <p:nvPicPr>
          <p:cNvPr id="9" name="Picture 8" descr="Evolution mensuelle Royaume-Uni Les Arcs (FR)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5920" y="4846320"/>
            <a:ext cx="2743200" cy="1878413"/>
          </a:xfrm>
          <a:prstGeom prst="rect">
            <a:avLst/>
          </a:prstGeom>
        </p:spPr>
      </p:pic>
      <p:pic>
        <p:nvPicPr>
          <p:cNvPr id="10" name="Picture 9" descr="Evolution mensuelle Royaume-Uni Val Thorens (FR)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3440" y="4846320"/>
            <a:ext cx="2743200" cy="1878413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OutreMer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Moyenne mensuelle OutreMer Royaume-Uni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6324428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OutreMer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Variation mensuelle OutreMer Royaume-Uni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6180268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OutreMer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Evolution mensuelle Royaume-Uni Tahiti (PF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0" y="1188720"/>
            <a:ext cx="2743200" cy="1858539"/>
          </a:xfrm>
          <a:prstGeom prst="rect">
            <a:avLst/>
          </a:prstGeom>
        </p:spPr>
      </p:pic>
      <p:pic>
        <p:nvPicPr>
          <p:cNvPr id="6" name="Picture 5" descr="Evolution mensuelle Royaume-Uni Réunion (RE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0" y="1188720"/>
            <a:ext cx="2743200" cy="1858539"/>
          </a:xfrm>
          <a:prstGeom prst="rect">
            <a:avLst/>
          </a:prstGeom>
        </p:spPr>
      </p:pic>
      <p:pic>
        <p:nvPicPr>
          <p:cNvPr id="7" name="Picture 6" descr="Evolution mensuelle Royaume-Uni Mayotte (YT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" y="3017520"/>
            <a:ext cx="2743200" cy="1878413"/>
          </a:xfrm>
          <a:prstGeom prst="rect">
            <a:avLst/>
          </a:prstGeom>
        </p:spPr>
      </p:pic>
      <p:pic>
        <p:nvPicPr>
          <p:cNvPr id="8" name="Picture 7" descr="Evolution mensuelle Royaume-Uni Guadeloupe (GP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440" y="3017520"/>
            <a:ext cx="2743200" cy="1858539"/>
          </a:xfrm>
          <a:prstGeom prst="rect">
            <a:avLst/>
          </a:prstGeom>
        </p:spPr>
      </p:pic>
      <p:pic>
        <p:nvPicPr>
          <p:cNvPr id="9" name="Picture 8" descr="Evolution mensuelle Royaume-Uni St Barthélémy (BL)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5920" y="4846320"/>
            <a:ext cx="2743200" cy="1880586"/>
          </a:xfrm>
          <a:prstGeom prst="rect">
            <a:avLst/>
          </a:prstGeom>
        </p:spPr>
      </p:pic>
      <p:pic>
        <p:nvPicPr>
          <p:cNvPr id="10" name="Picture 9" descr="Evolution mensuelle Royaume-Uni Saint Martin (ile d Amérique du nord) (MF)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3440" y="4846320"/>
            <a:ext cx="2743200" cy="1880586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Urbain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Moyenne mensuelle Urbain Royaume-Uni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403273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Urbain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Variation mensuelle Urbain Royaume-Uni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386388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Urbain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Evolution mensuelle Royaume-Uni Paris (FR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0" y="1188720"/>
            <a:ext cx="2743200" cy="1858539"/>
          </a:xfrm>
          <a:prstGeom prst="rect">
            <a:avLst/>
          </a:prstGeom>
        </p:spPr>
      </p:pic>
      <p:pic>
        <p:nvPicPr>
          <p:cNvPr id="6" name="Picture 5" descr="Evolution mensuelle Royaume-Uni Nice (FR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0" y="1188720"/>
            <a:ext cx="2743200" cy="1858539"/>
          </a:xfrm>
          <a:prstGeom prst="rect">
            <a:avLst/>
          </a:prstGeom>
        </p:spPr>
      </p:pic>
      <p:pic>
        <p:nvPicPr>
          <p:cNvPr id="7" name="Picture 6" descr="Evolution mensuelle Royaume-Uni Bordeaux (FR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" y="3017520"/>
            <a:ext cx="2743200" cy="1878413"/>
          </a:xfrm>
          <a:prstGeom prst="rect">
            <a:avLst/>
          </a:prstGeom>
        </p:spPr>
      </p:pic>
      <p:pic>
        <p:nvPicPr>
          <p:cNvPr id="8" name="Picture 7" descr="Evolution mensuelle Royaume-Uni Toulouse (FR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440" y="3017520"/>
            <a:ext cx="2743200" cy="1878413"/>
          </a:xfrm>
          <a:prstGeom prst="rect">
            <a:avLst/>
          </a:prstGeom>
        </p:spPr>
      </p:pic>
      <p:pic>
        <p:nvPicPr>
          <p:cNvPr id="9" name="Picture 8" descr="Evolution mensuelle Royaume-Uni Marseille (FR)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5920" y="4846320"/>
            <a:ext cx="2743200" cy="1878413"/>
          </a:xfrm>
          <a:prstGeom prst="rect">
            <a:avLst/>
          </a:prstGeom>
        </p:spPr>
      </p:pic>
      <p:pic>
        <p:nvPicPr>
          <p:cNvPr id="10" name="Picture 9" descr="Evolution mensuelle Royaume-Uni Tours (FR)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3440" y="4846320"/>
            <a:ext cx="2743200" cy="184912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Campagne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Moyenne mensuelle Campagne Royaume-Uni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91350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Campagne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Variation mensuelle Campagne Royaume-Uni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83349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Campagne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Evolution mensuelle Royaume-Uni Provence (FR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0" y="1188720"/>
            <a:ext cx="2743200" cy="1858539"/>
          </a:xfrm>
          <a:prstGeom prst="rect">
            <a:avLst/>
          </a:prstGeom>
        </p:spPr>
      </p:pic>
      <p:pic>
        <p:nvPicPr>
          <p:cNvPr id="6" name="Picture 5" descr="Evolution mensuelle Royaume-Uni Val de Loire (FR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0" y="1188720"/>
            <a:ext cx="2743200" cy="1858539"/>
          </a:xfrm>
          <a:prstGeom prst="rect">
            <a:avLst/>
          </a:prstGeom>
        </p:spPr>
      </p:pic>
      <p:pic>
        <p:nvPicPr>
          <p:cNvPr id="7" name="Picture 6" descr="Evolution mensuelle Royaume-Uni Normandie (FR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" y="3017520"/>
            <a:ext cx="2743200" cy="1858539"/>
          </a:xfrm>
          <a:prstGeom prst="rect">
            <a:avLst/>
          </a:prstGeom>
        </p:spPr>
      </p:pic>
      <p:pic>
        <p:nvPicPr>
          <p:cNvPr id="8" name="Picture 7" descr="Evolution mensuelle Royaume-Uni Languedoc Roussillon (FR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440" y="3017520"/>
            <a:ext cx="2743200" cy="1878413"/>
          </a:xfrm>
          <a:prstGeom prst="rect">
            <a:avLst/>
          </a:prstGeom>
        </p:spPr>
      </p:pic>
      <p:pic>
        <p:nvPicPr>
          <p:cNvPr id="9" name="Picture 8" descr="Evolution mensuelle Royaume-Uni Bourgogne (FR)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5920" y="4846320"/>
            <a:ext cx="2743200" cy="1878413"/>
          </a:xfrm>
          <a:prstGeom prst="rect">
            <a:avLst/>
          </a:prstGeom>
        </p:spPr>
      </p:pic>
      <p:pic>
        <p:nvPicPr>
          <p:cNvPr id="10" name="Picture 9" descr="Evolution mensuelle Royaume-Uni Morbihan (US)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3440" y="4846320"/>
            <a:ext cx="2743200" cy="187841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Littoral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Moyenne mensuelle Littoral Royaume-Uni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49871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Littoral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Variation mensuelle Littoral Royaume-Uni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42353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Littoral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Evolution mensuelle Royaume-Uni Nice (FR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0" y="1188720"/>
            <a:ext cx="2743200" cy="1858539"/>
          </a:xfrm>
          <a:prstGeom prst="rect">
            <a:avLst/>
          </a:prstGeom>
        </p:spPr>
      </p:pic>
      <p:pic>
        <p:nvPicPr>
          <p:cNvPr id="6" name="Picture 5" descr="Evolution mensuelle Royaume-Uni Saint Malo (FR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0" y="1188720"/>
            <a:ext cx="2743200" cy="1878413"/>
          </a:xfrm>
          <a:prstGeom prst="rect">
            <a:avLst/>
          </a:prstGeom>
        </p:spPr>
      </p:pic>
      <p:pic>
        <p:nvPicPr>
          <p:cNvPr id="7" name="Picture 6" descr="Evolution mensuelle Royaume-Uni Cannes (FR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" y="3017520"/>
            <a:ext cx="2743200" cy="1878413"/>
          </a:xfrm>
          <a:prstGeom prst="rect">
            <a:avLst/>
          </a:prstGeom>
        </p:spPr>
      </p:pic>
      <p:pic>
        <p:nvPicPr>
          <p:cNvPr id="8" name="Picture 7" descr="Evolution mensuelle Royaume-Uni Biarritz (FR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440" y="3017520"/>
            <a:ext cx="2743200" cy="1878413"/>
          </a:xfrm>
          <a:prstGeom prst="rect">
            <a:avLst/>
          </a:prstGeom>
        </p:spPr>
      </p:pic>
      <p:pic>
        <p:nvPicPr>
          <p:cNvPr id="9" name="Picture 8" descr="Evolution mensuelle Royaume-Uni Antibes (FR)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5920" y="4846320"/>
            <a:ext cx="2743200" cy="1849120"/>
          </a:xfrm>
          <a:prstGeom prst="rect">
            <a:avLst/>
          </a:prstGeom>
        </p:spPr>
      </p:pic>
      <p:pic>
        <p:nvPicPr>
          <p:cNvPr id="10" name="Picture 9" descr="Evolution mensuelle Royaume-Uni Ars en Ré (FR)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3440" y="4846320"/>
            <a:ext cx="2743200" cy="187841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Montagne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Moyenne mensuelle Montagne Royaume-Uni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56534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Montagne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Variation mensuelle Montagne Royaume-Uni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43196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